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grandir Narrow" panose="020B0604020202020204" charset="0"/>
      <p:regular r:id="rId18"/>
    </p:embeddedFont>
    <p:embeddedFont>
      <p:font typeface="Agrandir Narrow Bold" panose="020B0604020202020204" charset="0"/>
      <p:regular r:id="rId19"/>
    </p:embeddedFont>
    <p:embeddedFont>
      <p:font typeface="Agrandir Narrow Bold Italic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ays" panose="020005050500000200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  <p:embeddedFont>
      <p:font typeface="Open Sauce Light" panose="020B0604020202020204" charset="0"/>
      <p:regular r:id="rId28"/>
    </p:embeddedFont>
    <p:embeddedFont>
      <p:font typeface="Open Sauce Light Italics" panose="020B0604020202020204" charset="0"/>
      <p:regular r:id="rId29"/>
    </p:embeddedFont>
    <p:embeddedFont>
      <p:font typeface="Open Sauce Medium" panose="020B0604020202020204" charset="0"/>
      <p:regular r:id="rId30"/>
    </p:embeddedFont>
    <p:embeddedFont>
      <p:font typeface="Times New Roman" panose="02020603050405020304" pitchFamily="18" charset="0"/>
      <p:regular r:id="rId31"/>
    </p:embeddedFont>
    <p:embeddedFont>
      <p:font typeface="Times New Roman Medium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3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564160" y="5013259"/>
            <a:ext cx="10375827" cy="171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 dirty="0">
                <a:solidFill>
                  <a:srgbClr val="FFFFFF"/>
                </a:solidFill>
                <a:latin typeface="Open Sauce Medium"/>
              </a:rPr>
              <a:t>VIGINET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6054" y="1125088"/>
            <a:ext cx="3184003" cy="47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VIGINET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5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Breach detection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01206" y="4512176"/>
            <a:ext cx="6300579" cy="39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183" lvl="1" indent="-231592">
              <a:lnSpc>
                <a:spcPts val="315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Open Sauce Light"/>
              </a:rPr>
              <a:t>Percentage increase in cyber threats and attacks</a:t>
            </a:r>
          </a:p>
          <a:p>
            <a:pPr marL="463183" lvl="1" indent="-231592">
              <a:lnSpc>
                <a:spcPts val="315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Open Sauce Light"/>
              </a:rPr>
              <a:t>Scalability and automation benefits quantified</a:t>
            </a:r>
          </a:p>
          <a:p>
            <a:pPr marL="463183" lvl="1" indent="-231592">
              <a:lnSpc>
                <a:spcPts val="315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Open Sauce Light"/>
              </a:rPr>
              <a:t>Integration of IoT and cloud security in terms of market share</a:t>
            </a:r>
          </a:p>
          <a:p>
            <a:pPr marL="463183" lvl="1" indent="-231592">
              <a:lnSpc>
                <a:spcPts val="315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Open Sauce Light"/>
              </a:rPr>
              <a:t>Percentage gains in Feature Engineering and Dimensionality Reduction</a:t>
            </a:r>
          </a:p>
          <a:p>
            <a:pPr marL="463183" lvl="1" indent="-231592">
              <a:lnSpc>
                <a:spcPts val="315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Open Sauce Light"/>
              </a:rPr>
              <a:t>Percentage of cyber threats classified as "zero-day" vulnerabilities.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34742" y="2225889"/>
            <a:ext cx="8491219" cy="5835222"/>
            <a:chOff x="0" y="0"/>
            <a:chExt cx="11321625" cy="7780297"/>
          </a:xfrm>
        </p:grpSpPr>
        <p:sp>
          <p:nvSpPr>
            <p:cNvPr id="4" name="TextBox 4"/>
            <p:cNvSpPr txBox="1"/>
            <p:nvPr/>
          </p:nvSpPr>
          <p:spPr>
            <a:xfrm>
              <a:off x="3847074" y="7004984"/>
              <a:ext cx="3544537" cy="77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Integration with Iot Threats</a:t>
              </a:r>
            </a:p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30.9%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157217" y="487186"/>
              <a:ext cx="1017132" cy="77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Threats</a:t>
              </a:r>
            </a:p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20.6%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20663"/>
              <a:ext cx="2906178" cy="77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Zeroday vulnerabilities</a:t>
              </a:r>
            </a:p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20.6%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86190" y="4420528"/>
              <a:ext cx="1335435" cy="77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Scalability</a:t>
              </a:r>
            </a:p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17.5%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03813" y="-66675"/>
              <a:ext cx="3143415" cy="77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Dimentionality reduction</a:t>
              </a:r>
            </a:p>
            <a:p>
              <a:pPr algn="ctr">
                <a:lnSpc>
                  <a:spcPts val="2297"/>
                </a:lnSpc>
              </a:pPr>
              <a:r>
                <a:rPr lang="en-US" sz="1640">
                  <a:solidFill>
                    <a:srgbClr val="000000"/>
                  </a:solidFill>
                  <a:latin typeface="Agrandir Narrow Bold"/>
                </a:rPr>
                <a:t>10.3%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351145" y="746550"/>
              <a:ext cx="6190079" cy="6190079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37905" cy="1128145"/>
              </a:xfrm>
              <a:custGeom>
                <a:avLst/>
                <a:gdLst/>
                <a:ahLst/>
                <a:cxnLst/>
                <a:rect l="l" t="t" r="r" b="b"/>
                <a:pathLst>
                  <a:path w="1237905" h="1128145">
                    <a:moveTo>
                      <a:pt x="0" y="0"/>
                    </a:moveTo>
                    <a:cubicBezTo>
                      <a:pt x="592098" y="0"/>
                      <a:pt x="1105634" y="409156"/>
                      <a:pt x="1237905" y="986291"/>
                    </a:cubicBezTo>
                    <a:lnTo>
                      <a:pt x="618953" y="1128145"/>
                    </a:lnTo>
                    <a:cubicBezTo>
                      <a:pt x="552817" y="839578"/>
                      <a:pt x="296049" y="635000"/>
                      <a:pt x="0" y="635000"/>
                    </a:cubicBezTo>
                    <a:close/>
                  </a:path>
                </a:pathLst>
              </a:custGeom>
              <a:solidFill>
                <a:srgbClr val="18215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676603" y="924776"/>
                <a:ext cx="951830" cy="1320723"/>
              </a:xfrm>
              <a:custGeom>
                <a:avLst/>
                <a:gdLst/>
                <a:ahLst/>
                <a:cxnLst/>
                <a:rect l="l" t="t" r="r" b="b"/>
                <a:pathLst>
                  <a:path w="951830" h="1320723">
                    <a:moveTo>
                      <a:pt x="815576" y="0"/>
                    </a:moveTo>
                    <a:cubicBezTo>
                      <a:pt x="951830" y="482373"/>
                      <a:pt x="791615" y="999764"/>
                      <a:pt x="406602" y="1320722"/>
                    </a:cubicBezTo>
                    <a:lnTo>
                      <a:pt x="0" y="832973"/>
                    </a:lnTo>
                    <a:cubicBezTo>
                      <a:pt x="192506" y="672494"/>
                      <a:pt x="272613" y="413798"/>
                      <a:pt x="204486" y="172612"/>
                    </a:cubicBezTo>
                    <a:close/>
                  </a:path>
                </a:pathLst>
              </a:custGeom>
              <a:solidFill>
                <a:srgbClr val="59387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65456" y="1471230"/>
                <a:ext cx="2065487" cy="1136059"/>
              </a:xfrm>
              <a:custGeom>
                <a:avLst/>
                <a:gdLst/>
                <a:ahLst/>
                <a:cxnLst/>
                <a:rect l="l" t="t" r="r" b="b"/>
                <a:pathLst>
                  <a:path w="2065487" h="1136059">
                    <a:moveTo>
                      <a:pt x="2065488" y="732406"/>
                    </a:moveTo>
                    <a:cubicBezTo>
                      <a:pt x="1748744" y="1024488"/>
                      <a:pt x="1305514" y="1136059"/>
                      <a:pt x="888234" y="1028749"/>
                    </a:cubicBezTo>
                    <a:cubicBezTo>
                      <a:pt x="470953" y="921438"/>
                      <a:pt x="136538" y="609882"/>
                      <a:pt x="0" y="201230"/>
                    </a:cubicBezTo>
                    <a:lnTo>
                      <a:pt x="602272" y="0"/>
                    </a:lnTo>
                    <a:cubicBezTo>
                      <a:pt x="670541" y="204326"/>
                      <a:pt x="837749" y="360104"/>
                      <a:pt x="1046389" y="413759"/>
                    </a:cubicBezTo>
                    <a:cubicBezTo>
                      <a:pt x="1255029" y="467415"/>
                      <a:pt x="1476644" y="411629"/>
                      <a:pt x="1635016" y="265588"/>
                    </a:cubicBezTo>
                    <a:close/>
                  </a:path>
                </a:pathLst>
              </a:custGeom>
              <a:solidFill>
                <a:srgbClr val="93548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-128391" y="220214"/>
                <a:ext cx="1041023" cy="1511945"/>
              </a:xfrm>
              <a:custGeom>
                <a:avLst/>
                <a:gdLst/>
                <a:ahLst/>
                <a:cxnLst/>
                <a:rect l="l" t="t" r="r" b="b"/>
                <a:pathLst>
                  <a:path w="1041023" h="1511945">
                    <a:moveTo>
                      <a:pt x="215467" y="1511945"/>
                    </a:moveTo>
                    <a:cubicBezTo>
                      <a:pt x="0" y="960444"/>
                      <a:pt x="194224" y="333223"/>
                      <a:pt x="683654" y="0"/>
                    </a:cubicBezTo>
                    <a:lnTo>
                      <a:pt x="1041023" y="524893"/>
                    </a:lnTo>
                    <a:cubicBezTo>
                      <a:pt x="796308" y="691505"/>
                      <a:pt x="699195" y="1005115"/>
                      <a:pt x="806929" y="1280866"/>
                    </a:cubicBezTo>
                    <a:close/>
                  </a:path>
                </a:pathLst>
              </a:custGeom>
              <a:solidFill>
                <a:srgbClr val="C8769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503689" y="0"/>
                <a:ext cx="766248" cy="763624"/>
              </a:xfrm>
              <a:custGeom>
                <a:avLst/>
                <a:gdLst/>
                <a:ahLst/>
                <a:cxnLst/>
                <a:rect l="l" t="t" r="r" b="b"/>
                <a:pathLst>
                  <a:path w="766248" h="763624">
                    <a:moveTo>
                      <a:pt x="0" y="257248"/>
                    </a:moveTo>
                    <a:cubicBezTo>
                      <a:pt x="220567" y="90353"/>
                      <a:pt x="489590" y="28"/>
                      <a:pt x="766184" y="0"/>
                    </a:cubicBezTo>
                    <a:lnTo>
                      <a:pt x="766248" y="635000"/>
                    </a:lnTo>
                    <a:cubicBezTo>
                      <a:pt x="627951" y="635014"/>
                      <a:pt x="493439" y="680176"/>
                      <a:pt x="383156" y="763624"/>
                    </a:cubicBezTo>
                    <a:close/>
                  </a:path>
                </a:pathLst>
              </a:custGeom>
              <a:solidFill>
                <a:srgbClr val="F69FA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5" name="Freeform 15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flipH="1" flipV="1">
            <a:off x="107097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0709722" y="1783933"/>
            <a:ext cx="547397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Market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9722" y="2620250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TRENDS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70035" y="-1126670"/>
            <a:ext cx="7015976" cy="12171720"/>
            <a:chOff x="0" y="0"/>
            <a:chExt cx="1455146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146" cy="2524471"/>
            </a:xfrm>
            <a:custGeom>
              <a:avLst/>
              <a:gdLst/>
              <a:ahLst/>
              <a:cxnLst/>
              <a:rect l="l" t="t" r="r" b="b"/>
              <a:pathLst>
                <a:path w="1455146" h="2524471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846554" y="1580108"/>
            <a:ext cx="8740494" cy="5954846"/>
          </a:xfrm>
          <a:custGeom>
            <a:avLst/>
            <a:gdLst/>
            <a:ahLst/>
            <a:cxnLst/>
            <a:rect l="l" t="t" r="r" b="b"/>
            <a:pathLst>
              <a:path w="8740494" h="5954846">
                <a:moveTo>
                  <a:pt x="0" y="0"/>
                </a:moveTo>
                <a:lnTo>
                  <a:pt x="8740494" y="0"/>
                </a:lnTo>
                <a:lnTo>
                  <a:pt x="8740494" y="5954846"/>
                </a:lnTo>
                <a:lnTo>
                  <a:pt x="0" y="595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9" r="-11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11640" y="2055214"/>
            <a:ext cx="547397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Market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2295" y="4692151"/>
            <a:ext cx="5699937" cy="456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8"/>
              </a:lnSpc>
            </a:pPr>
            <a:r>
              <a:rPr lang="en-US" sz="2080">
                <a:solidFill>
                  <a:srgbClr val="000000"/>
                </a:solidFill>
                <a:latin typeface="Open Sauce Bold"/>
              </a:rPr>
              <a:t>Increased Automation:</a:t>
            </a:r>
            <a:r>
              <a:rPr lang="en-US" sz="2080">
                <a:solidFill>
                  <a:srgbClr val="000000"/>
                </a:solidFill>
                <a:latin typeface="Open Sauce Light"/>
              </a:rPr>
              <a:t> Viginet powered by machine learning are automating threat detection and response, reducing the reliance on manual monitoring and intervention.</a:t>
            </a:r>
          </a:p>
          <a:p>
            <a:pPr>
              <a:lnSpc>
                <a:spcPts val="3058"/>
              </a:lnSpc>
            </a:pPr>
            <a:endParaRPr lang="en-US" sz="208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058"/>
              </a:lnSpc>
            </a:pPr>
            <a:r>
              <a:rPr lang="en-US" sz="2080">
                <a:solidFill>
                  <a:srgbClr val="000000"/>
                </a:solidFill>
                <a:latin typeface="Open Sauce Bold"/>
              </a:rPr>
              <a:t>Anomaly Detection:</a:t>
            </a:r>
          </a:p>
          <a:p>
            <a:pPr>
              <a:lnSpc>
                <a:spcPts val="3058"/>
              </a:lnSpc>
            </a:pPr>
            <a:r>
              <a:rPr lang="en-US" sz="2080">
                <a:solidFill>
                  <a:srgbClr val="000000"/>
                </a:solidFill>
                <a:latin typeface="Open Sauce Light"/>
              </a:rPr>
              <a:t>Identifies abnormal patterns, network anomalies, and unusual data transfer activities, triggering alerts for potential breaches.</a:t>
            </a:r>
          </a:p>
          <a:p>
            <a:pPr>
              <a:lnSpc>
                <a:spcPts val="3058"/>
              </a:lnSpc>
            </a:pPr>
            <a:endParaRPr lang="en-US" sz="208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11640" y="2891532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TRENDS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48916" y="3342343"/>
            <a:ext cx="1954753" cy="19547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62" y="3773191"/>
            <a:ext cx="1115200" cy="1152932"/>
          </a:xfrm>
          <a:custGeom>
            <a:avLst/>
            <a:gdLst/>
            <a:ahLst/>
            <a:cxnLst/>
            <a:rect l="l" t="t" r="r" b="b"/>
            <a:pathLst>
              <a:path w="1115200" h="1152932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7962037" y="3342343"/>
            <a:ext cx="1954753" cy="19547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91958" y="3342343"/>
            <a:ext cx="1954753" cy="195475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8074310" y="3541066"/>
            <a:ext cx="1647008" cy="1547566"/>
          </a:xfrm>
          <a:custGeom>
            <a:avLst/>
            <a:gdLst/>
            <a:ahLst/>
            <a:cxnLst/>
            <a:rect l="l" t="t" r="r" b="b"/>
            <a:pathLst>
              <a:path w="1647008" h="1547566">
                <a:moveTo>
                  <a:pt x="0" y="0"/>
                </a:moveTo>
                <a:lnTo>
                  <a:pt x="1647007" y="0"/>
                </a:lnTo>
                <a:lnTo>
                  <a:pt x="1647007" y="1547566"/>
                </a:lnTo>
                <a:lnTo>
                  <a:pt x="0" y="154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2312515" y="3584343"/>
            <a:ext cx="1194185" cy="1341781"/>
          </a:xfrm>
          <a:custGeom>
            <a:avLst/>
            <a:gdLst/>
            <a:ahLst/>
            <a:cxnLst/>
            <a:rect l="l" t="t" r="r" b="b"/>
            <a:pathLst>
              <a:path w="1194185" h="1341781">
                <a:moveTo>
                  <a:pt x="0" y="0"/>
                </a:moveTo>
                <a:lnTo>
                  <a:pt x="1194185" y="0"/>
                </a:lnTo>
                <a:lnTo>
                  <a:pt x="1194185" y="1341781"/>
                </a:lnTo>
                <a:lnTo>
                  <a:pt x="0" y="1341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4842521" y="1515766"/>
            <a:ext cx="8193785" cy="113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PHASES OF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55828" y="5736174"/>
            <a:ext cx="3363766" cy="26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8"/>
              </a:lnSpc>
            </a:pPr>
            <a:r>
              <a:rPr lang="en-US" sz="1618">
                <a:solidFill>
                  <a:srgbClr val="000000"/>
                </a:solidFill>
                <a:latin typeface="Open Sauce Bold"/>
              </a:rPr>
              <a:t>Early Threat Detection</a:t>
            </a:r>
          </a:p>
          <a:p>
            <a:pPr marL="367031" lvl="1" indent="-183515">
              <a:lnSpc>
                <a:spcPts val="3128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viginet</a:t>
            </a:r>
            <a:r>
              <a:rPr lang="en-US" sz="1700">
                <a:solidFill>
                  <a:srgbClr val="000000"/>
                </a:solidFill>
                <a:latin typeface="Open Sauce Light"/>
              </a:rPr>
              <a:t> detects security threats early, preventing data breaches and cyberattacks by spotting them at their inception.</a:t>
            </a:r>
          </a:p>
          <a:p>
            <a:pPr>
              <a:lnSpc>
                <a:spcPts val="3128"/>
              </a:lnSpc>
            </a:pPr>
            <a:endParaRPr lang="en-US" sz="170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77842" y="5535612"/>
            <a:ext cx="3532316" cy="289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 Reduced Downtime and Compliance</a:t>
            </a:r>
          </a:p>
          <a:p>
            <a:pPr>
              <a:lnSpc>
                <a:spcPts val="2550"/>
              </a:lnSpc>
            </a:pPr>
            <a:endParaRPr lang="en-US" sz="1700">
              <a:solidFill>
                <a:srgbClr val="000000"/>
              </a:solidFill>
              <a:latin typeface="Open Sauce Bold"/>
            </a:endParaRPr>
          </a:p>
          <a:p>
            <a:pPr marL="367032" lvl="1" indent="-183516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It minimizes system downtime, ensuring uninterrupted operations, while also helping organizations meet regulatory compliance requirements.</a:t>
            </a:r>
          </a:p>
          <a:p>
            <a:pPr>
              <a:lnSpc>
                <a:spcPts val="2550"/>
              </a:lnSpc>
            </a:pPr>
            <a:endParaRPr lang="en-US" sz="170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43450" y="5564187"/>
            <a:ext cx="3532316" cy="313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1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Protection from Unknown Threats </a:t>
            </a:r>
          </a:p>
          <a:p>
            <a:pPr>
              <a:lnSpc>
                <a:spcPts val="2261"/>
              </a:lnSpc>
            </a:pPr>
            <a:endParaRPr lang="en-US" sz="1700">
              <a:solidFill>
                <a:srgbClr val="000000"/>
              </a:solidFill>
              <a:latin typeface="Open Sauce Bold"/>
            </a:endParaRPr>
          </a:p>
          <a:p>
            <a:pPr>
              <a:lnSpc>
                <a:spcPts val="2261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It  protects against both known and unknown threats using advanced techniques and optimizes resource allocation by automating threat detection, freeing up security teams for strategic tasks.</a:t>
            </a:r>
          </a:p>
          <a:p>
            <a:pPr>
              <a:lnSpc>
                <a:spcPts val="2261"/>
              </a:lnSpc>
            </a:pPr>
            <a:endParaRPr lang="en-US" sz="1700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226840" y="-275161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692902" cy="8155783"/>
            <a:chOff x="0" y="0"/>
            <a:chExt cx="4133110" cy="214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3110" cy="2148025"/>
            </a:xfrm>
            <a:custGeom>
              <a:avLst/>
              <a:gdLst/>
              <a:ahLst/>
              <a:cxnLst/>
              <a:rect l="l" t="t" r="r" b="b"/>
              <a:pathLst>
                <a:path w="4133110" h="2148025">
                  <a:moveTo>
                    <a:pt x="0" y="0"/>
                  </a:moveTo>
                  <a:lnTo>
                    <a:pt x="4133110" y="0"/>
                  </a:lnTo>
                  <a:lnTo>
                    <a:pt x="4133110" y="2148025"/>
                  </a:lnTo>
                  <a:lnTo>
                    <a:pt x="0" y="2148025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 w="38100">
              <a:solidFill>
                <a:srgbClr val="20235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66892" y="3046593"/>
            <a:ext cx="5286305" cy="62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</a:rPr>
              <a:t>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6892" y="2381113"/>
            <a:ext cx="5286305" cy="62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Product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-4911386" y="371207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666892" y="4243593"/>
            <a:ext cx="5014727" cy="5014707"/>
            <a:chOff x="0" y="0"/>
            <a:chExt cx="6350025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14039" r="-140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2849" y="4350602"/>
            <a:ext cx="4907717" cy="4907698"/>
            <a:chOff x="0" y="0"/>
            <a:chExt cx="6350025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9999" r="-99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22550" y="1585492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017" y="3251832"/>
            <a:ext cx="15097447" cy="537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20" lvl="1" indent="-312810">
              <a:lnSpc>
                <a:spcPts val="7244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uce Light"/>
              </a:rPr>
              <a:t>Early Threat Detection</a:t>
            </a:r>
          </a:p>
          <a:p>
            <a:pPr marL="625620" lvl="1" indent="-312810">
              <a:lnSpc>
                <a:spcPts val="7244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uce Light"/>
              </a:rPr>
              <a:t>Reduced Downtime</a:t>
            </a:r>
          </a:p>
          <a:p>
            <a:pPr marL="625620" lvl="1" indent="-312810">
              <a:lnSpc>
                <a:spcPts val="7244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uce Light"/>
              </a:rPr>
              <a:t>Enhanced Compliance</a:t>
            </a:r>
          </a:p>
          <a:p>
            <a:pPr marL="625620" lvl="1" indent="-312810">
              <a:lnSpc>
                <a:spcPts val="7244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uce Light"/>
              </a:rPr>
              <a:t>Protection from Unknown Threats</a:t>
            </a:r>
          </a:p>
          <a:p>
            <a:pPr marL="625620" lvl="1" indent="-312810">
              <a:lnSpc>
                <a:spcPts val="7244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uce Light"/>
              </a:rPr>
              <a:t>Resource Optimization with oneAPI</a:t>
            </a:r>
          </a:p>
          <a:p>
            <a:pPr>
              <a:lnSpc>
                <a:spcPts val="7244"/>
              </a:lnSpc>
            </a:pPr>
            <a:endParaRPr lang="en-US" sz="2897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2209541" y="4065394"/>
            <a:ext cx="20865141" cy="12443211"/>
          </a:xfrm>
          <a:custGeom>
            <a:avLst/>
            <a:gdLst/>
            <a:ahLst/>
            <a:cxnLst/>
            <a:rect l="l" t="t" r="r" b="b"/>
            <a:pathLst>
              <a:path w="20865141" h="1244321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344952" y="3716223"/>
            <a:ext cx="11950941" cy="5542077"/>
            <a:chOff x="0" y="0"/>
            <a:chExt cx="3270686" cy="1516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686" cy="1516733"/>
            </a:xfrm>
            <a:custGeom>
              <a:avLst/>
              <a:gdLst/>
              <a:ahLst/>
              <a:cxnLst/>
              <a:rect l="l" t="t" r="r" b="b"/>
              <a:pathLst>
                <a:path w="3270686" h="1516733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38166" y="7675176"/>
            <a:ext cx="3288491" cy="46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 Italics"/>
              </a:rPr>
              <a:t>AHAMED THAIYUB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7584" y="8177784"/>
            <a:ext cx="2373060" cy="35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Open Sauce Light Italics"/>
              </a:rPr>
              <a:t>Developer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13743" y="1740726"/>
            <a:ext cx="686051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Contributor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E35C5-7719-A6D0-0CBF-97028D8E7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66" y="4107145"/>
            <a:ext cx="3288491" cy="3288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22550" y="1585492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REFERENCE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7201" y="3073794"/>
            <a:ext cx="15097447" cy="107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4"/>
              </a:lnSpc>
            </a:pPr>
            <a:r>
              <a:rPr lang="en-US" sz="3897">
                <a:solidFill>
                  <a:srgbClr val="FFFFFF"/>
                </a:solidFill>
                <a:latin typeface="Open Sauce Light"/>
              </a:rPr>
              <a:t>https://github.com/Ahamedthaiyub/Viginet-BreachGuard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7201" y="4072599"/>
            <a:ext cx="15097447" cy="107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4"/>
              </a:lnSpc>
            </a:pPr>
            <a:r>
              <a:rPr lang="en-US" sz="3897">
                <a:solidFill>
                  <a:srgbClr val="FFFFFF"/>
                </a:solidFill>
                <a:latin typeface="Open Sauce Light"/>
              </a:rPr>
              <a:t>https://ieeexplore.ieee.org/document/9623451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1853" y="5067300"/>
            <a:ext cx="14080808" cy="229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4"/>
              </a:lnSpc>
            </a:pPr>
            <a:r>
              <a:rPr lang="en-US" sz="3897">
                <a:solidFill>
                  <a:srgbClr val="FFFFFF"/>
                </a:solidFill>
                <a:latin typeface="Open Sauce Light"/>
              </a:rPr>
              <a:t>https://www.intel.com/content/www/us/en/developer/videos/optimize-end-to-end-machine-learning-acceleration.html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 flipV="1">
            <a:off x="4014018" y="3669785"/>
            <a:ext cx="10610702" cy="59173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13044" y="5572338"/>
            <a:ext cx="2181307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Mission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2736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2429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Proposed 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2122" y="5572338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13044" y="7666072"/>
            <a:ext cx="2181307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sevices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880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426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688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917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2736" y="7666072"/>
            <a:ext cx="2481264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solution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2429" y="7666072"/>
            <a:ext cx="2097071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output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62122" y="7666072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Market trends and merits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38904" y="258139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 dirty="0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2159127"/>
            <a:ext cx="18288000" cy="6231214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2987" y="3491865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Mission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434715"/>
            <a:ext cx="7589372" cy="469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In today's interconnected digital landscape, organizations face an ever-growing menace of cybersecurity breaches and attacks.</a:t>
            </a:r>
          </a:p>
          <a:p>
            <a:pPr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  <a:p>
            <a:pPr marL="496567" lvl="1" indent="-248284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 Traditional security measures are often inadequate in the face of evolving threats.</a:t>
            </a:r>
          </a:p>
          <a:p>
            <a:pPr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  <a:p>
            <a:pPr marL="496567" lvl="1" indent="-248284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 The challenge lies in detecting and responding to these threats swiftly and efficiently to safeguard sensitive data, critical systems, and ensure business continuity.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762" y="449268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 dirty="0">
                <a:solidFill>
                  <a:srgbClr val="000000"/>
                </a:solidFill>
                <a:latin typeface="Open Sauce Medium"/>
              </a:rPr>
              <a:t>STATEMENT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lnTo>
                    <a:pt x="0" y="0"/>
                  </a:lnTo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2085924" y="119439"/>
            <a:ext cx="21616559" cy="17725579"/>
          </a:xfrm>
          <a:custGeom>
            <a:avLst/>
            <a:gdLst/>
            <a:ahLst/>
            <a:cxnLst/>
            <a:rect l="l" t="t" r="r" b="b"/>
            <a:pathLst>
              <a:path w="21616559" h="17725579">
                <a:moveTo>
                  <a:pt x="0" y="0"/>
                </a:moveTo>
                <a:lnTo>
                  <a:pt x="21616559" y="0"/>
                </a:lnTo>
                <a:lnTo>
                  <a:pt x="21616559" y="17725579"/>
                </a:lnTo>
                <a:lnTo>
                  <a:pt x="0" y="1772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559239" y="3307821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60091" y="4813714"/>
            <a:ext cx="7218772" cy="285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626" lvl="1" indent="-273813">
              <a:lnSpc>
                <a:spcPts val="3728"/>
              </a:lnSpc>
              <a:buFont typeface="Arial"/>
              <a:buChar char="•"/>
            </a:pPr>
            <a:r>
              <a:rPr lang="en-US" sz="2536">
                <a:solidFill>
                  <a:srgbClr val="FFFFFF"/>
                </a:solidFill>
                <a:latin typeface="Times New Roman"/>
              </a:rPr>
              <a:t> I'm thrilled to introduce to you a groundbreaking project, the Viginet  (VBDS) with Machine Learning capabilities.</a:t>
            </a:r>
          </a:p>
          <a:p>
            <a:pPr marL="547626" lvl="1" indent="-273813">
              <a:lnSpc>
                <a:spcPts val="3728"/>
              </a:lnSpc>
              <a:buFont typeface="Arial"/>
              <a:buChar char="•"/>
            </a:pPr>
            <a:r>
              <a:rPr lang="en-US" sz="2536">
                <a:solidFill>
                  <a:srgbClr val="FFFFFF"/>
                </a:solidFill>
                <a:latin typeface="Times New Roman"/>
              </a:rPr>
              <a:t> In an era where our digital world is fraught with cybersecurity threats, our mission is to fortify your defenses and protect your digital assets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 w="38100">
              <a:solidFill>
                <a:srgbClr val="20235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2253" y="3472650"/>
            <a:ext cx="5056438" cy="65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SOLUTIONS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054139" y="2441888"/>
            <a:ext cx="5260448" cy="47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Tire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4139" y="4401675"/>
            <a:ext cx="5260448" cy="47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Tire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103170"/>
            <a:ext cx="7022611" cy="76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Our project addresses this critical issue by developing the Viginet Breach Detection System (VBDS), empowered by cutting-edge Machine Learning capabilities.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105400"/>
            <a:ext cx="6986316" cy="101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endParaRPr/>
          </a:p>
          <a:p>
            <a:pPr marL="302262" lvl="1" indent="-151131">
              <a:lnSpc>
                <a:spcPts val="2058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VBDS is designed to proactively detect security breaches, unauthorized access, and malicious activities within an organization's network and systems.</a:t>
            </a:r>
          </a:p>
          <a:p>
            <a:pPr>
              <a:lnSpc>
                <a:spcPts val="2058"/>
              </a:lnSpc>
            </a:pPr>
            <a:endParaRPr lang="en-US" sz="1400">
              <a:solidFill>
                <a:srgbClr val="000000"/>
              </a:solidFill>
              <a:latin typeface="Open Sauce Light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054139" y="6355762"/>
            <a:ext cx="5260448" cy="47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Tire 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7017220"/>
            <a:ext cx="7022611" cy="76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By harnessing ML algorithms and real-time monitoring, VBDS elevates an organization's capacity to identify, assess, and respond to security incidents rapidly and effectively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2253" y="2672868"/>
            <a:ext cx="443651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Proposed</a:t>
            </a:r>
          </a:p>
        </p:txBody>
      </p:sp>
      <p:sp>
        <p:nvSpPr>
          <p:cNvPr id="21" name="AutoShape 21"/>
          <p:cNvSpPr/>
          <p:nvPr/>
        </p:nvSpPr>
        <p:spPr>
          <a:xfrm flipH="1" flipV="1">
            <a:off x="-7687792" y="4439071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25649" y="2529377"/>
            <a:ext cx="13788762" cy="5688860"/>
            <a:chOff x="0" y="0"/>
            <a:chExt cx="3631608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1608" cy="1498301"/>
            </a:xfrm>
            <a:custGeom>
              <a:avLst/>
              <a:gdLst/>
              <a:ahLst/>
              <a:cxnLst/>
              <a:rect l="l" t="t" r="r" b="b"/>
              <a:pathLst>
                <a:path w="3631608" h="1498301">
                  <a:moveTo>
                    <a:pt x="0" y="0"/>
                  </a:moveTo>
                  <a:lnTo>
                    <a:pt x="3631608" y="0"/>
                  </a:lnTo>
                  <a:lnTo>
                    <a:pt x="3631608" y="1498301"/>
                  </a:lnTo>
                  <a:lnTo>
                    <a:pt x="0" y="1498301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44268" y="3293648"/>
            <a:ext cx="6185598" cy="9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69"/>
              </a:lnSpc>
            </a:pPr>
            <a:r>
              <a:rPr lang="en-US" sz="5699" spc="182">
                <a:solidFill>
                  <a:srgbClr val="000000"/>
                </a:solidFill>
                <a:latin typeface="Times New Roman Medium"/>
              </a:rPr>
              <a:t>INTELEX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7795685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8320030" y="4525488"/>
            <a:ext cx="5852575" cy="247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572" lvl="1" indent="-199286" algn="just">
              <a:lnSpc>
                <a:spcPts val="2787"/>
              </a:lnSpc>
              <a:buFont typeface="Arial"/>
              <a:buChar char="•"/>
            </a:pPr>
            <a:r>
              <a:rPr lang="en-US" sz="1846" dirty="0">
                <a:solidFill>
                  <a:srgbClr val="000000"/>
                </a:solidFill>
                <a:latin typeface="Times New Roman"/>
              </a:rPr>
              <a:t>one API is an open standard, trademarked by Intel, for a unified application programming interface intended to be used across different compute accelerator (coprocessor) architectures, including GPUs, AI accelerators and field-programmable gate arrays.</a:t>
            </a:r>
          </a:p>
          <a:p>
            <a:pPr marL="398572" lvl="1" indent="-199286" algn="just">
              <a:lnSpc>
                <a:spcPts val="2787"/>
              </a:lnSpc>
              <a:buFont typeface="Arial"/>
              <a:buChar char="•"/>
            </a:pPr>
            <a:r>
              <a:rPr lang="en-US" sz="1846" dirty="0">
                <a:solidFill>
                  <a:srgbClr val="000000"/>
                </a:solidFill>
                <a:latin typeface="Times New Roman"/>
              </a:rPr>
              <a:t>our model has worked more efficiently on this model and also use of AI reference Kit (</a:t>
            </a:r>
            <a:r>
              <a:rPr lang="en-US" sz="1846" b="1" dirty="0">
                <a:solidFill>
                  <a:srgbClr val="000000"/>
                </a:solidFill>
                <a:latin typeface="Times New Roman"/>
              </a:rPr>
              <a:t>intrusion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01B518-D42D-00B1-586D-0645457CF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86" y="3429000"/>
            <a:ext cx="5710320" cy="3928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944280" cy="1037644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95400" y="2529376"/>
            <a:ext cx="16120909" cy="5738323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33887" y="3150713"/>
            <a:ext cx="6407573" cy="816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269"/>
              </a:lnSpc>
            </a:pPr>
            <a:r>
              <a:rPr lang="en-US" sz="5699" spc="182">
                <a:solidFill>
                  <a:srgbClr val="000000"/>
                </a:solidFill>
                <a:latin typeface="Times New Roman Medium"/>
              </a:rPr>
              <a:t>VIGINET-27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64511" y="4525488"/>
            <a:ext cx="6062599" cy="3103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393" lvl="1" indent="-177696" algn="just">
              <a:lnSpc>
                <a:spcPts val="2419"/>
              </a:lnSpc>
              <a:buFont typeface="Arial"/>
              <a:buChar char="•"/>
            </a:pPr>
            <a:r>
              <a:rPr lang="en-US" sz="1646">
                <a:solidFill>
                  <a:srgbClr val="000000"/>
                </a:solidFill>
                <a:latin typeface="Times New Roman"/>
              </a:rPr>
              <a:t>In today's dynamic cybersecurity landscape, Viginet Breach Detection Systems, armed with Machine Learning capabilities, are indispensable.</a:t>
            </a:r>
          </a:p>
          <a:p>
            <a:pPr marL="355393" lvl="1" indent="-177696" algn="just">
              <a:lnSpc>
                <a:spcPts val="2419"/>
              </a:lnSpc>
              <a:buFont typeface="Arial"/>
              <a:buChar char="•"/>
            </a:pPr>
            <a:r>
              <a:rPr lang="en-US" sz="1646">
                <a:solidFill>
                  <a:srgbClr val="000000"/>
                </a:solidFill>
                <a:latin typeface="Times New Roman"/>
              </a:rPr>
              <a:t> These systems leverage ML algorithms to continuously monitor network traffic and system logs, swiftly identifying anomalies and potential breaches.</a:t>
            </a:r>
          </a:p>
          <a:p>
            <a:pPr marL="355393" lvl="1" indent="-177696" algn="just">
              <a:lnSpc>
                <a:spcPts val="2419"/>
              </a:lnSpc>
              <a:buFont typeface="Arial"/>
              <a:buChar char="•"/>
            </a:pPr>
            <a:r>
              <a:rPr lang="en-US" sz="1646">
                <a:solidFill>
                  <a:srgbClr val="000000"/>
                </a:solidFill>
                <a:latin typeface="Times New Roman"/>
              </a:rPr>
              <a:t> This proactive approach empowers organizations to fortify their defenses, respond promptly to threats, and safeguard critical assets and sensitive data in the face of increasingly sophisticated cyberattacks.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9733887" y="4258788"/>
            <a:ext cx="10585209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D3570-1930-BB3B-3550-B9E0462B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524816"/>
            <a:ext cx="5743575" cy="5751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21789">
            <a:off x="6933066" y="4300886"/>
            <a:ext cx="16625472" cy="9914827"/>
          </a:xfrm>
          <a:custGeom>
            <a:avLst/>
            <a:gdLst/>
            <a:ahLst/>
            <a:cxnLst/>
            <a:rect l="l" t="t" r="r" b="b"/>
            <a:pathLst>
              <a:path w="16625472" h="9914827">
                <a:moveTo>
                  <a:pt x="0" y="0"/>
                </a:moveTo>
                <a:lnTo>
                  <a:pt x="16625473" y="0"/>
                </a:lnTo>
                <a:lnTo>
                  <a:pt x="16625473" y="9914828"/>
                </a:lnTo>
                <a:lnTo>
                  <a:pt x="0" y="991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084860" y="1662279"/>
            <a:ext cx="8873871" cy="7596021"/>
          </a:xfrm>
          <a:custGeom>
            <a:avLst/>
            <a:gdLst/>
            <a:ahLst/>
            <a:cxnLst/>
            <a:rect l="l" t="t" r="r" b="b"/>
            <a:pathLst>
              <a:path w="8873871" h="7596021">
                <a:moveTo>
                  <a:pt x="0" y="0"/>
                </a:moveTo>
                <a:lnTo>
                  <a:pt x="8873872" y="0"/>
                </a:lnTo>
                <a:lnTo>
                  <a:pt x="8873872" y="7596021"/>
                </a:lnTo>
                <a:lnTo>
                  <a:pt x="0" y="7596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51" b="-1623"/>
            </a:stretch>
          </a:blipFill>
          <a:ln w="19050"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659787"/>
            <a:ext cx="6860513" cy="79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spc="179">
                <a:solidFill>
                  <a:srgbClr val="000000"/>
                </a:solidFill>
                <a:latin typeface="Days"/>
              </a:rPr>
              <a:t>Methodology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lnTo>
                    <a:pt x="0" y="0"/>
                  </a:lnTo>
                </a:path>
              </a:pathLst>
            </a:custGeom>
            <a:solidFill>
              <a:srgbClr val="F5F5F5"/>
            </a:solidFill>
            <a:ln w="38100">
              <a:solidFill>
                <a:srgbClr val="202354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91519" y="6522102"/>
            <a:ext cx="487350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Increase computer speed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1519" y="4960302"/>
            <a:ext cx="3736180" cy="114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Lorem ipsum dolor sit amet, consectetur adipiscing elit, sed do eiusmod tempor incididunt ut labore et dolore magna aliqua. Ut enim ad minim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91519" y="4509458"/>
            <a:ext cx="3736180" cy="43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Virus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91519" y="6972947"/>
            <a:ext cx="3736180" cy="87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Our product is optimized with intel  AI  reference kit extensions and integrated with OneAPI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960302"/>
            <a:ext cx="3817417" cy="5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Contact me for technical support for this prodyct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0746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Technical support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72947"/>
            <a:ext cx="3654943" cy="5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grandir Narrow"/>
              </a:rPr>
              <a:t>Breach detection , virus Detection, Malware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Expert technical services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738454" y="2246618"/>
            <a:ext cx="708980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678</Words>
  <Application>Microsoft Office PowerPoint</Application>
  <PresentationFormat>Custom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Times New Roman Medium</vt:lpstr>
      <vt:lpstr>Agrandir Narrow Bold Italics</vt:lpstr>
      <vt:lpstr>Open Sauce Bold</vt:lpstr>
      <vt:lpstr>Open Sauce</vt:lpstr>
      <vt:lpstr>Agrandir Narrow</vt:lpstr>
      <vt:lpstr>Open Sauce Light</vt:lpstr>
      <vt:lpstr>Agrandir Narrow Bold</vt:lpstr>
      <vt:lpstr>Arial</vt:lpstr>
      <vt:lpstr>Days</vt:lpstr>
      <vt:lpstr>Open Sauce Light Italics</vt:lpstr>
      <vt:lpstr>Open Sauce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VIginet</dc:title>
  <cp:lastModifiedBy>AHAMED THAIYUB A</cp:lastModifiedBy>
  <cp:revision>5</cp:revision>
  <dcterms:created xsi:type="dcterms:W3CDTF">2006-08-16T00:00:00Z</dcterms:created>
  <dcterms:modified xsi:type="dcterms:W3CDTF">2023-09-03T17:50:19Z</dcterms:modified>
  <dc:identifier>DAFtUga7gNE</dc:identifier>
</cp:coreProperties>
</file>